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9" r:id="rId3"/>
    <p:sldId id="259" r:id="rId4"/>
    <p:sldId id="281" r:id="rId5"/>
    <p:sldId id="288" r:id="rId6"/>
    <p:sldId id="290" r:id="rId7"/>
    <p:sldId id="291" r:id="rId8"/>
    <p:sldId id="300" r:id="rId9"/>
    <p:sldId id="301" r:id="rId10"/>
    <p:sldId id="306" r:id="rId11"/>
    <p:sldId id="307" r:id="rId12"/>
    <p:sldId id="294" r:id="rId13"/>
    <p:sldId id="295" r:id="rId14"/>
    <p:sldId id="296" r:id="rId15"/>
    <p:sldId id="297" r:id="rId16"/>
    <p:sldId id="298" r:id="rId17"/>
    <p:sldId id="302" r:id="rId18"/>
    <p:sldId id="303" r:id="rId19"/>
    <p:sldId id="304" r:id="rId20"/>
    <p:sldId id="305" r:id="rId21"/>
    <p:sldId id="299" r:id="rId22"/>
    <p:sldId id="280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3" d="100"/>
          <a:sy n="133" d="100"/>
        </p:scale>
        <p:origin x="-98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2014-03-24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2.bp.blogspot.com/_SbGSSRU5LeE/SRcovVs3unI/AAAAAAAABXw/pp5I2biD0Cw/s1600-h/phoenix+tile+iranian+1270s+from+met+museum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db.com/title/tt0070239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commons/b/b7/Asbestos_fibres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//upload.wikimedia.org/wikipedia/commons/c/cd/Asbestos_with_muscovit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//upload.wikimedia.org/wikipedia/commons/b/b1/Asbestos1USGOV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//upload.wikimedia.org/wikipedia/commons/2/2c/Blue_asbestos.jpg" TargetMode="Externa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2-3. environmental problems caused by </a:t>
            </a:r>
            <a:r>
              <a:rPr lang="en-US" altLang="ko-KR" dirty="0" err="1" smtClean="0"/>
              <a:t>minerlas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3200" dirty="0" smtClean="0"/>
              <a:t>2-3-1. Types of Environmental Problems</a:t>
            </a:r>
          </a:p>
          <a:p>
            <a:endParaRPr lang="en-US" altLang="ko-KR" sz="3200" dirty="0" smtClean="0"/>
          </a:p>
          <a:p>
            <a:pPr marL="914400" lvl="1" indent="-457200"/>
            <a:r>
              <a:rPr lang="en-US" altLang="ko-KR" sz="2800" b="0" dirty="0" smtClean="0"/>
              <a:t>Direct (Primary) – Caused by mineral itself</a:t>
            </a:r>
          </a:p>
          <a:p>
            <a:pPr marL="1600200" lvl="2" indent="-457200"/>
            <a:r>
              <a:rPr lang="en-US" altLang="ko-KR" sz="2600" dirty="0" smtClean="0"/>
              <a:t>Ingestion</a:t>
            </a:r>
          </a:p>
          <a:p>
            <a:pPr marL="1600200" lvl="2" indent="-457200"/>
            <a:r>
              <a:rPr lang="en-US" altLang="ko-KR" sz="2600" b="0" dirty="0" smtClean="0"/>
              <a:t>Aspiration</a:t>
            </a:r>
          </a:p>
          <a:p>
            <a:pPr marL="1600200" lvl="2" indent="-457200"/>
            <a:r>
              <a:rPr lang="en-US" altLang="ko-KR" sz="2600" dirty="0" smtClean="0"/>
              <a:t>Contact</a:t>
            </a:r>
            <a:endParaRPr lang="en-US" altLang="ko-KR" sz="2600" b="0" dirty="0" smtClean="0"/>
          </a:p>
          <a:p>
            <a:pPr marL="914400" lvl="1" indent="-457200"/>
            <a:r>
              <a:rPr lang="en-US" altLang="ko-KR" sz="2800" b="0" dirty="0" smtClean="0"/>
              <a:t>Secondary – Caused by the results of reactions or other processes involving minerals (e.g. </a:t>
            </a:r>
            <a:r>
              <a:rPr lang="en-US" altLang="ko-KR" sz="2600" dirty="0"/>
              <a:t>a</a:t>
            </a:r>
            <a:r>
              <a:rPr lang="en-US" altLang="ko-KR" sz="2600" dirty="0" smtClean="0"/>
              <a:t>cid rain, acid mine drainages, water pollution, etc.)</a:t>
            </a:r>
            <a:endParaRPr lang="en-US" altLang="ko-KR" sz="26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624217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79512" y="1340768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http://www.asbestos.com/assets/images/asbestos_house_diagram.png</a:t>
            </a:r>
          </a:p>
        </p:txBody>
      </p:sp>
    </p:spTree>
    <p:extLst>
      <p:ext uri="{BB962C8B-B14F-4D97-AF65-F5344CB8AC3E}">
        <p14:creationId xmlns:p14="http://schemas.microsoft.com/office/powerpoint/2010/main" val="393271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2603"/>
            <a:ext cx="3967973" cy="3083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46" y="3189676"/>
            <a:ext cx="8300616" cy="369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409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48680"/>
            <a:ext cx="7467600" cy="4525963"/>
          </a:xfrm>
        </p:spPr>
        <p:txBody>
          <a:bodyPr/>
          <a:lstStyle/>
          <a:p>
            <a:r>
              <a:rPr lang="en-US" altLang="ko-KR" sz="2800" dirty="0" smtClean="0">
                <a:ea typeface="휴먼모음T" pitchFamily="18" charset="-127"/>
              </a:rPr>
              <a:t>Brief History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B.C. ca. 3,000 Scandinavian remains – used in porcelain and filler among the logs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1C : Greek island Evvoia – Asbestos mining </a:t>
            </a:r>
            <a:r>
              <a:rPr lang="en-US" altLang="ko-KR" sz="2400" dirty="0" err="1" smtClean="0">
                <a:ea typeface="휴먼모음T" pitchFamily="18" charset="-127"/>
              </a:rPr>
              <a:t>querry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Early Greek-Roman: </a:t>
            </a:r>
            <a:r>
              <a:rPr lang="en-US" altLang="ko-KR" sz="2400" dirty="0" err="1" smtClean="0">
                <a:ea typeface="휴먼모음T" pitchFamily="18" charset="-127"/>
              </a:rPr>
              <a:t>unflammable</a:t>
            </a:r>
            <a:r>
              <a:rPr lang="en-US" altLang="ko-KR" sz="2400" dirty="0" smtClean="0">
                <a:ea typeface="휴먼모음T" pitchFamily="18" charset="-127"/>
              </a:rPr>
              <a:t> clothes and building materials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>
                <a:ea typeface="휴먼모음T" pitchFamily="18" charset="-127"/>
              </a:rPr>
              <a:t>Pliny the </a:t>
            </a:r>
            <a:r>
              <a:rPr lang="en-US" altLang="ko-KR" sz="2400" dirty="0" smtClean="0">
                <a:ea typeface="휴먼모음T" pitchFamily="18" charset="-127"/>
              </a:rPr>
              <a:t>Elder: Thought to be used for the protection from the curse</a:t>
            </a:r>
            <a:endParaRPr lang="ko-KR" altLang="en-US" sz="2400" dirty="0">
              <a:ea typeface="휴먼모음T" pitchFamily="18" charset="-127"/>
            </a:endParaRPr>
          </a:p>
          <a:p>
            <a:pPr>
              <a:buFontTx/>
              <a:buNone/>
            </a:pPr>
            <a:endParaRPr lang="en-US" altLang="ko-KR" sz="2800" dirty="0">
              <a:ea typeface="휴먼모음T" pitchFamily="18" charset="-127"/>
            </a:endParaRPr>
          </a:p>
        </p:txBody>
      </p:sp>
      <p:pic>
        <p:nvPicPr>
          <p:cNvPr id="7172" name="Picture 4" descr="Evvo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24744"/>
            <a:ext cx="8066087" cy="4933950"/>
          </a:xfrm>
          <a:prstGeom prst="rect">
            <a:avLst/>
          </a:prstGeom>
          <a:noFill/>
        </p:spPr>
      </p:pic>
      <p:pic>
        <p:nvPicPr>
          <p:cNvPr id="7174" name="Picture 6" descr="Liv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924969"/>
            <a:ext cx="2619375" cy="3333750"/>
          </a:xfrm>
          <a:prstGeom prst="rect">
            <a:avLst/>
          </a:prstGeom>
          <a:noFill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524625" y="2924969"/>
            <a:ext cx="2619375" cy="11557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1400" b="1">
                <a:latin typeface="Times New Roman" pitchFamily="18" charset="0"/>
                <a:ea typeface="굴림" pitchFamily="50" charset="-127"/>
              </a:rPr>
              <a:t>Pliny the Elder</a:t>
            </a:r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 (23-79),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a.k.a. Caius Plinius Secundus,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Gaius Plinius Secundis.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Author of the grand encyclopedia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"Naturalis Historiae". </a:t>
            </a:r>
          </a:p>
        </p:txBody>
      </p:sp>
    </p:spTree>
    <p:extLst>
      <p:ext uri="{BB962C8B-B14F-4D97-AF65-F5344CB8AC3E}">
        <p14:creationId xmlns:p14="http://schemas.microsoft.com/office/powerpoint/2010/main" val="48797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880320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Ancient Egyptian: Used for </a:t>
            </a:r>
            <a:r>
              <a:rPr lang="en-US" altLang="ko-KR" dirty="0" err="1" smtClean="0"/>
              <a:t>Parao’s</a:t>
            </a:r>
            <a:r>
              <a:rPr lang="en-US" altLang="ko-KR" dirty="0" smtClean="0"/>
              <a:t> mummy</a:t>
            </a:r>
          </a:p>
          <a:p>
            <a:pPr lvl="1"/>
            <a:r>
              <a:rPr lang="en-US" altLang="ko-KR" dirty="0" smtClean="0"/>
              <a:t>Ancient Persian: Imported from China, Used for the cloths for deaths, thought as feather of </a:t>
            </a:r>
            <a:r>
              <a:rPr lang="en-US" altLang="ko-KR" dirty="0" err="1" smtClean="0"/>
              <a:t>saramanda</a:t>
            </a:r>
            <a:r>
              <a:rPr lang="en-US" altLang="ko-KR" dirty="0" smtClean="0"/>
              <a:t> (phoenix)</a:t>
            </a:r>
          </a:p>
          <a:p>
            <a:pPr lvl="1"/>
            <a:r>
              <a:rPr lang="en-US" altLang="ko-KR" dirty="0" smtClean="0"/>
              <a:t>Others: Lamp wick of tomb, Cure for itching</a:t>
            </a:r>
          </a:p>
          <a:p>
            <a:pPr lvl="1">
              <a:buNone/>
            </a:pPr>
            <a:r>
              <a:rPr lang="en-US" altLang="ko-KR" dirty="0" smtClean="0"/>
              <a:t> </a:t>
            </a:r>
          </a:p>
          <a:p>
            <a:pPr lvl="2"/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4" name="Picture 5" descr="phoenix+tile+iranian+1270s+from+met+museu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3810000" cy="3600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92080" y="3501008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Saramanda</a:t>
            </a:r>
            <a:r>
              <a:rPr lang="en-US" altLang="ko-KR" dirty="0" smtClean="0"/>
              <a:t> on a tile </a:t>
            </a:r>
          </a:p>
          <a:p>
            <a:r>
              <a:rPr lang="en-US" altLang="ko-KR" dirty="0" smtClean="0"/>
              <a:t>from ancient Iranian heritage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5292080" y="6237312"/>
            <a:ext cx="16305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latin typeface="Times New Roman" pitchFamily="18" charset="0"/>
                <a:ea typeface="굴림" pitchFamily="50" charset="-127"/>
              </a:rPr>
              <a:t>http://www.metmuseum.org</a:t>
            </a:r>
            <a:endParaRPr lang="en-US" altLang="ko-KR" sz="1000" dirty="0"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999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8050-18DB-4EE7-8CB1-703C2990DCBD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29600" cy="4525962"/>
          </a:xfrm>
        </p:spPr>
        <p:txBody>
          <a:bodyPr/>
          <a:lstStyle/>
          <a:p>
            <a:pPr lvl="1"/>
            <a:r>
              <a:rPr lang="en-US" altLang="ko-KR" sz="2400" dirty="0" smtClean="0">
                <a:ea typeface="휴먼모음T" pitchFamily="18" charset="-127"/>
              </a:rPr>
              <a:t>In medieval times, asbestos was frequently used for the insulation of armor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Some fraud merchants made cross with asbestos and deceive people with it as if that was a part of the cross on which Jesus Christ was nailed (hung, executed)</a:t>
            </a:r>
            <a:endParaRPr lang="en-US" altLang="ko-KR" sz="2400" dirty="0">
              <a:ea typeface="휴먼모음T" pitchFamily="18" charset="-127"/>
            </a:endParaRPr>
          </a:p>
        </p:txBody>
      </p:sp>
      <p:pic>
        <p:nvPicPr>
          <p:cNvPr id="11269" name="Picture 5" descr="bodyhar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3429000" cy="4619625"/>
          </a:xfrm>
          <a:prstGeom prst="rect">
            <a:avLst/>
          </a:prstGeom>
          <a:noFill/>
        </p:spPr>
      </p:pic>
      <p:pic>
        <p:nvPicPr>
          <p:cNvPr id="11271" name="Picture 7" descr="From the film Jesus Christ Supersta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3133303"/>
            <a:ext cx="5524500" cy="3248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54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904656"/>
          </a:xfrm>
        </p:spPr>
        <p:txBody>
          <a:bodyPr>
            <a:noAutofit/>
          </a:bodyPr>
          <a:lstStyle/>
          <a:p>
            <a:pPr lvl="1"/>
            <a:r>
              <a:rPr lang="en-US" altLang="ko-KR" sz="2400" dirty="0" smtClean="0">
                <a:ea typeface="휴먼모음T" pitchFamily="18" charset="-127"/>
              </a:rPr>
              <a:t>1897</a:t>
            </a:r>
            <a:r>
              <a:rPr lang="en-US" altLang="ko-KR" sz="2400" dirty="0" smtClean="0">
                <a:ea typeface="휴먼모음T" pitchFamily="18" charset="-127"/>
              </a:rPr>
              <a:t>, A doctor diagnosed lung malfunctioning due to aspiration of asbestos dust in Vienna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Early 1900s, speculated a relation between the pulmonary disease/fatality of miners and the asbestos aspiration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1906, documented the evidence of fibrosis by post mortem exam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1908, Metropolitan Insurance co. charged higher fees for asbestos workers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1923, Dr. Cook studied the death of number of </a:t>
            </a:r>
            <a:r>
              <a:rPr lang="en-US" altLang="ko-KR" sz="2400" dirty="0">
                <a:ea typeface="휴먼모음T" pitchFamily="18" charset="-127"/>
              </a:rPr>
              <a:t>asbestos </a:t>
            </a:r>
            <a:r>
              <a:rPr lang="en-US" altLang="ko-KR" sz="2400" dirty="0" smtClean="0">
                <a:ea typeface="휴먼모음T" pitchFamily="18" charset="-127"/>
              </a:rPr>
              <a:t>handling workers and first named the disease ‘asbestosis’</a:t>
            </a:r>
          </a:p>
        </p:txBody>
      </p:sp>
    </p:spTree>
    <p:extLst>
      <p:ext uri="{BB962C8B-B14F-4D97-AF65-F5344CB8AC3E}">
        <p14:creationId xmlns:p14="http://schemas.microsoft.com/office/powerpoint/2010/main" val="257494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16624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1931, the term “mesothelioma” first used</a:t>
            </a:r>
          </a:p>
          <a:p>
            <a:pPr lvl="1"/>
            <a:r>
              <a:rPr lang="en-US" altLang="ko-KR" sz="2400" dirty="0"/>
              <a:t>1930s, Regulations included industrial hygiene standards, medical examinations, and inclusion of the asbestos industry into the British Workers' Compensation </a:t>
            </a:r>
            <a:r>
              <a:rPr lang="en-US" altLang="ko-KR" sz="2400" dirty="0" smtClean="0"/>
              <a:t>Act</a:t>
            </a:r>
          </a:p>
          <a:p>
            <a:pPr lvl="1"/>
            <a:r>
              <a:rPr lang="en-US" altLang="ko-KR" sz="2400" dirty="0" smtClean="0"/>
              <a:t>1970s, an USA court document indicate that asbestos co. hided the fatality of asbestos from the workers</a:t>
            </a:r>
          </a:p>
          <a:p>
            <a:pPr lvl="1"/>
            <a:r>
              <a:rPr lang="en-US" altLang="ko-KR" sz="2400" dirty="0" smtClean="0"/>
              <a:t>1970s, EPA &amp; OSHA put regulations on asbestos use</a:t>
            </a:r>
          </a:p>
          <a:p>
            <a:pPr lvl="1"/>
            <a:r>
              <a:rPr lang="en-US" altLang="ko-KR" sz="2400" dirty="0" smtClean="0"/>
              <a:t>Now, the asbestos is totally banned in most countries</a:t>
            </a:r>
          </a:p>
          <a:p>
            <a:pPr lvl="1"/>
            <a:endParaRPr lang="en-US" altLang="ko-KR" sz="2800" dirty="0" smtClean="0"/>
          </a:p>
        </p:txBody>
      </p:sp>
    </p:spTree>
    <p:extLst>
      <p:ext uri="{BB962C8B-B14F-4D97-AF65-F5344CB8AC3E}">
        <p14:creationId xmlns:p14="http://schemas.microsoft.com/office/powerpoint/2010/main" val="287492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15616" y="33265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Asbestos production and consumption</a:t>
            </a:r>
            <a:endParaRPr lang="ko-KR" altLang="en-US" dirty="0"/>
          </a:p>
        </p:txBody>
      </p:sp>
      <p:pic>
        <p:nvPicPr>
          <p:cNvPr id="6" name="_x77759328" descr="EMB00000d5c01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80728"/>
            <a:ext cx="5256212" cy="4770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1722294"/>
            <a:ext cx="3413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Global production (10,000 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3253" y="1988840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Japan (ton/year)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2276872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China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564904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Korea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1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8064896" cy="5688632"/>
          </a:xfrm>
        </p:spPr>
        <p:txBody>
          <a:bodyPr>
            <a:normAutofit lnSpcReduction="10000"/>
          </a:bodyPr>
          <a:lstStyle/>
          <a:p>
            <a:pPr lvl="1"/>
            <a:r>
              <a:rPr lang="en-US" altLang="ko-KR" sz="2400" dirty="0" smtClean="0"/>
              <a:t>Now, the usage of asbestos is banned or limited in most countries</a:t>
            </a:r>
          </a:p>
          <a:p>
            <a:pPr lvl="1"/>
            <a:r>
              <a:rPr lang="en-US" altLang="ko-KR" sz="2400" dirty="0" smtClean="0"/>
              <a:t>For Korea,</a:t>
            </a:r>
          </a:p>
          <a:p>
            <a:pPr lvl="2"/>
            <a:r>
              <a:rPr lang="en-US" altLang="ko-KR" sz="2400" dirty="0" smtClean="0"/>
              <a:t>From 2009.09, asbestos is banned to be used in any industrial product</a:t>
            </a:r>
          </a:p>
          <a:p>
            <a:pPr lvl="2"/>
            <a:r>
              <a:rPr lang="en-US" altLang="ko-KR" sz="2400" dirty="0" smtClean="0"/>
              <a:t>From 2007.07, any product containing asbestos is </a:t>
            </a:r>
            <a:r>
              <a:rPr lang="en-US" altLang="ko-KR" sz="2400" dirty="0" smtClean="0"/>
              <a:t>banned </a:t>
            </a:r>
            <a:r>
              <a:rPr lang="en-US" altLang="ko-KR" sz="2400" dirty="0" smtClean="0"/>
              <a:t>to import, produce, or use</a:t>
            </a:r>
            <a:r>
              <a:rPr lang="en-US" altLang="ko-KR" sz="2400" dirty="0" smtClean="0"/>
              <a:t>.</a:t>
            </a:r>
          </a:p>
          <a:p>
            <a:pPr lvl="2"/>
            <a:endParaRPr lang="en-US" altLang="ko-KR" sz="2400" dirty="0" smtClean="0"/>
          </a:p>
          <a:p>
            <a:pPr lvl="1"/>
            <a:r>
              <a:rPr lang="en-US" altLang="ko-KR" dirty="0"/>
              <a:t>Korea’s regulation on asbestos</a:t>
            </a:r>
          </a:p>
          <a:p>
            <a:pPr lvl="2"/>
            <a:r>
              <a:rPr lang="en-US" altLang="ko-KR" sz="2000" dirty="0"/>
              <a:t>“ENFORCEMENT DECREE OF THE QUALITY CONTROL AND SAFETY MANAGEMENT OF INDUSTRIAL PRODUCTS ACT” </a:t>
            </a:r>
            <a:r>
              <a:rPr lang="en-US" altLang="ko-KR" sz="2000" dirty="0">
                <a:sym typeface="Wingdings" pitchFamily="2" charset="2"/>
              </a:rPr>
              <a:t> Asbestos use in any industrial product had been banned or at least limited since Sep. 2009</a:t>
            </a:r>
          </a:p>
          <a:p>
            <a:pPr lvl="2"/>
            <a:r>
              <a:rPr lang="en-US" altLang="ko-KR" sz="2000" dirty="0"/>
              <a:t> “OCCUPATIONAL SAFETY AND HEALTH ACT”.  </a:t>
            </a:r>
            <a:r>
              <a:rPr lang="en-US" altLang="ko-KR" sz="2000" dirty="0">
                <a:sym typeface="Wingdings" pitchFamily="2" charset="2"/>
              </a:rPr>
              <a:t> Manufacturing, importing, or usage of any product containing asbestos has been completely banned since Sep. 1, 2009.</a:t>
            </a:r>
            <a:endParaRPr lang="en-US" altLang="ko-KR" sz="2000" dirty="0"/>
          </a:p>
          <a:p>
            <a:pPr lvl="1"/>
            <a:endParaRPr lang="ko-KR" altLang="en-US" sz="2600" dirty="0"/>
          </a:p>
        </p:txBody>
      </p:sp>
    </p:spTree>
    <p:extLst>
      <p:ext uri="{BB962C8B-B14F-4D97-AF65-F5344CB8AC3E}">
        <p14:creationId xmlns:p14="http://schemas.microsoft.com/office/powerpoint/2010/main" val="9770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57"/>
          <p:cNvGraphicFramePr>
            <a:graphicFrameLocks noGrp="1"/>
          </p:cNvGraphicFramePr>
          <p:nvPr/>
        </p:nvGraphicFramePr>
        <p:xfrm>
          <a:off x="1187624" y="764704"/>
          <a:ext cx="7129462" cy="4754880"/>
        </p:xfrm>
        <a:graphic>
          <a:graphicData uri="http://schemas.openxmlformats.org/drawingml/2006/table">
            <a:tbl>
              <a:tblPr/>
              <a:tblGrid>
                <a:gridCol w="3381375"/>
                <a:gridCol w="3748087"/>
              </a:tblGrid>
              <a:tr h="3492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Asbestos Resources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Country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Reserve Base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(By Principal Countries)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 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Brazil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Moderate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Canada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China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Kazakhstan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Russia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USA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Zimbabwe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Moderate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Other Countries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Total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4925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Source :</a:t>
                      </a:r>
                      <a:r>
                        <a:rPr kumimoji="1" lang="en-US" altLang="ko-KR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Mineral Commodity Summaries, 2004.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83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68760"/>
            <a:ext cx="7048500" cy="430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692696"/>
            <a:ext cx="2240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Yellow dust in Seoul</a:t>
            </a:r>
            <a:endParaRPr lang="en-US" dirty="0"/>
          </a:p>
        </p:txBody>
      </p:sp>
      <p:sp>
        <p:nvSpPr>
          <p:cNvPr id="8" name="직사각형 7"/>
          <p:cNvSpPr/>
          <p:nvPr/>
        </p:nvSpPr>
        <p:spPr>
          <a:xfrm>
            <a:off x="755576" y="5949280"/>
            <a:ext cx="5382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http://blog.naver.com/PostView.nhn?blogId=webmsm&amp;logNo=50166700732</a:t>
            </a:r>
          </a:p>
        </p:txBody>
      </p:sp>
    </p:spTree>
    <p:extLst>
      <p:ext uri="{BB962C8B-B14F-4D97-AF65-F5344CB8AC3E}">
        <p14:creationId xmlns:p14="http://schemas.microsoft.com/office/powerpoint/2010/main" val="802160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283"/>
          <p:cNvGraphicFramePr>
            <a:graphicFrameLocks noGrp="1"/>
          </p:cNvGraphicFramePr>
          <p:nvPr/>
        </p:nvGraphicFramePr>
        <p:xfrm>
          <a:off x="755650" y="836613"/>
          <a:ext cx="7416800" cy="4608516"/>
        </p:xfrm>
        <a:graphic>
          <a:graphicData uri="http://schemas.openxmlformats.org/drawingml/2006/table">
            <a:tbl>
              <a:tblPr/>
              <a:tblGrid>
                <a:gridCol w="2836863"/>
                <a:gridCol w="2019300"/>
                <a:gridCol w="1579562"/>
                <a:gridCol w="981075"/>
              </a:tblGrid>
              <a:tr h="3762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Asbestos Producers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Country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2001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2002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2003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(By Principal Countries)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Production of Asbestos(in '000' tonnes)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Brazil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173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195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231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Canada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262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216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174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China 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258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220(e)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210(e)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Kazakhstan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271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291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353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Russia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735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775(e)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878(e)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Zimbabwe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119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168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130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Other Countries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82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135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24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Total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1900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76238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Source :</a:t>
                      </a:r>
                      <a:r>
                        <a:rPr kumimoji="1" lang="en-US" altLang="ko-KR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World Mineral Production. 1999-2003.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53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Impacts on Health</a:t>
            </a:r>
            <a:endParaRPr lang="en-US" altLang="ko-KR" sz="2800" b="0" dirty="0" smtClean="0"/>
          </a:p>
        </p:txBody>
      </p:sp>
      <p:pic>
        <p:nvPicPr>
          <p:cNvPr id="4" name="Picture 5" descr="asbestos_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60648"/>
            <a:ext cx="3960440" cy="6384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575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471" y="188640"/>
            <a:ext cx="1774017" cy="1168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660" y="116632"/>
            <a:ext cx="2946811" cy="294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660" y="3104481"/>
            <a:ext cx="3425006" cy="343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66667"/>
            <a:ext cx="1970534" cy="197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2123728" y="6309320"/>
            <a:ext cx="6678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http://www.asbestos.com/assets/images/meso-images/pericardial-mesothelioma-diagram.jpg</a:t>
            </a:r>
          </a:p>
        </p:txBody>
      </p:sp>
      <p:pic>
        <p:nvPicPr>
          <p:cNvPr id="1033" name="Picture 9" descr="http://www.asbestos.com/assets/images/meso-images/asbestos-cancer-diagra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681040" cy="377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05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2-3-2. Particulates &amp; Health</a:t>
            </a:r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(Potentially) </a:t>
            </a:r>
            <a:r>
              <a:rPr lang="en-US" altLang="ko-KR" sz="2800" b="0" dirty="0" smtClean="0"/>
              <a:t>hazardous minerals</a:t>
            </a:r>
          </a:p>
          <a:p>
            <a:pPr marL="914400" lvl="1" indent="-457200"/>
            <a:r>
              <a:rPr lang="en-US" altLang="ko-KR" sz="2800" dirty="0" smtClean="0"/>
              <a:t>Fibrous: </a:t>
            </a:r>
            <a:r>
              <a:rPr lang="en-US" altLang="ko-KR" sz="2800" dirty="0" smtClean="0"/>
              <a:t>Asbestos</a:t>
            </a:r>
            <a:r>
              <a:rPr lang="en-US" altLang="ko-KR" sz="2800" dirty="0" smtClean="0"/>
              <a:t>, </a:t>
            </a:r>
            <a:r>
              <a:rPr lang="en-US" altLang="ko-KR" sz="2800" dirty="0" err="1" smtClean="0"/>
              <a:t>erionite</a:t>
            </a:r>
            <a:r>
              <a:rPr lang="en-US" altLang="ko-KR" sz="2800" dirty="0" smtClean="0"/>
              <a:t>, </a:t>
            </a:r>
            <a:r>
              <a:rPr lang="en-US" altLang="ko-KR" sz="2800" dirty="0" err="1" smtClean="0"/>
              <a:t>mordenite</a:t>
            </a:r>
            <a:r>
              <a:rPr lang="en-US" altLang="ko-KR" sz="2800" dirty="0" smtClean="0"/>
              <a:t>, </a:t>
            </a:r>
            <a:r>
              <a:rPr lang="en-US" altLang="ko-KR" sz="2800" dirty="0" err="1" smtClean="0"/>
              <a:t>palygorskite</a:t>
            </a:r>
            <a:r>
              <a:rPr lang="en-US" altLang="ko-KR" sz="2800" dirty="0" smtClean="0"/>
              <a:t>, </a:t>
            </a:r>
            <a:r>
              <a:rPr lang="en-US" altLang="ko-KR" sz="2800" dirty="0" err="1" smtClean="0"/>
              <a:t>sepiolite</a:t>
            </a:r>
            <a:r>
              <a:rPr lang="en-US" altLang="ko-KR" sz="2800" dirty="0" smtClean="0"/>
              <a:t>, </a:t>
            </a:r>
            <a:r>
              <a:rPr lang="en-US" altLang="ko-KR" sz="2800" dirty="0" err="1" smtClean="0"/>
              <a:t>brucite</a:t>
            </a:r>
            <a:r>
              <a:rPr lang="en-US" altLang="ko-KR" sz="2800" dirty="0" smtClean="0"/>
              <a:t>, chlorite, goethite, </a:t>
            </a:r>
            <a:r>
              <a:rPr lang="en-US" altLang="ko-KR" sz="2800" dirty="0" err="1" smtClean="0"/>
              <a:t>lepidocrosite</a:t>
            </a:r>
            <a:endParaRPr lang="en-US" altLang="ko-KR" sz="2800" dirty="0" smtClean="0"/>
          </a:p>
          <a:p>
            <a:pPr marL="914400" lvl="1" indent="-457200"/>
            <a:r>
              <a:rPr lang="en-US" altLang="ko-KR" sz="2800" b="0" dirty="0" err="1" smtClean="0"/>
              <a:t>Nonfibrous</a:t>
            </a:r>
            <a:r>
              <a:rPr lang="en-US" altLang="ko-KR" sz="2800" b="0" dirty="0" smtClean="0"/>
              <a:t>: Silica (quartz), </a:t>
            </a:r>
            <a:r>
              <a:rPr lang="en-US" altLang="ko-KR" sz="2800" b="0" dirty="0" smtClean="0"/>
              <a:t>kaolinite, vermiculite, talc, mica, </a:t>
            </a:r>
            <a:r>
              <a:rPr lang="en-US" altLang="ko-KR" sz="2800" b="0" dirty="0" err="1" smtClean="0"/>
              <a:t>boehmite</a:t>
            </a:r>
            <a:endParaRPr lang="en-US" altLang="ko-KR" sz="2800" b="0" dirty="0" smtClean="0"/>
          </a:p>
          <a:p>
            <a:pPr lvl="1" indent="0">
              <a:buNone/>
            </a:pPr>
            <a:endParaRPr lang="en-US" altLang="ko-KR" sz="2800" b="0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7" y="116632"/>
            <a:ext cx="3255083" cy="2736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928798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Asbestos (serpentine)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6633"/>
            <a:ext cx="4032448" cy="270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07073" y="285293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Mordenite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19050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373216"/>
            <a:ext cx="1313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Vermiculite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6336"/>
            <a:ext cx="3032634" cy="303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9952" y="630932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Mica (muscovite)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131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Potential health hazards by particulate matter (PM)</a:t>
            </a:r>
          </a:p>
          <a:p>
            <a:pPr marL="914400" lvl="1" indent="-457200"/>
            <a:r>
              <a:rPr lang="en-US" altLang="ko-KR" sz="2800" dirty="0" smtClean="0"/>
              <a:t>Pneumoconiosis</a:t>
            </a:r>
          </a:p>
          <a:p>
            <a:pPr marL="914400" lvl="1" indent="-457200"/>
            <a:r>
              <a:rPr lang="en-US" altLang="ko-KR" sz="2800" b="0" dirty="0" smtClean="0"/>
              <a:t>Silicosis</a:t>
            </a:r>
          </a:p>
          <a:p>
            <a:pPr marL="914400" lvl="1" indent="-457200"/>
            <a:r>
              <a:rPr lang="en-US" altLang="ko-KR" sz="2800" dirty="0" smtClean="0"/>
              <a:t>Asbestosis</a:t>
            </a:r>
          </a:p>
          <a:p>
            <a:pPr marL="914400" lvl="1" indent="-457200"/>
            <a:r>
              <a:rPr lang="en-US" altLang="ko-KR" sz="2800" b="0" dirty="0" smtClean="0"/>
              <a:t>Other respiratory diseases</a:t>
            </a:r>
          </a:p>
          <a:p>
            <a:pPr marL="914400" lvl="1" indent="-457200"/>
            <a:r>
              <a:rPr lang="en-US" altLang="ko-KR" sz="2800" dirty="0" smtClean="0"/>
              <a:t>Cancers: Lung, stomach, esophagus</a:t>
            </a:r>
          </a:p>
          <a:p>
            <a:pPr marL="914400" lvl="1" indent="-457200"/>
            <a:r>
              <a:rPr lang="en-US" altLang="ko-KR" sz="2800" b="0" dirty="0" smtClean="0"/>
              <a:t>Pleural plaques, diffuse thickening</a:t>
            </a:r>
          </a:p>
          <a:p>
            <a:pPr marL="914400" lvl="1" indent="-457200"/>
            <a:r>
              <a:rPr lang="en-US" altLang="ko-KR" sz="2800" dirty="0" smtClean="0"/>
              <a:t>Mesothelioma</a:t>
            </a:r>
            <a:endParaRPr lang="en-US" altLang="ko-KR" sz="2800" b="0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4482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2-3-3. Asbestos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Introduction</a:t>
            </a:r>
            <a:endParaRPr lang="en-US" altLang="ko-KR" sz="2800" b="0" dirty="0" smtClean="0"/>
          </a:p>
          <a:p>
            <a:pPr marL="914400" lvl="1" indent="-457200"/>
            <a:r>
              <a:rPr lang="en-US" altLang="ko-KR" sz="2800" dirty="0" smtClean="0">
                <a:ea typeface="휴먼모음T" pitchFamily="18" charset="-127"/>
              </a:rPr>
              <a:t>Asbestos</a:t>
            </a:r>
            <a:r>
              <a:rPr lang="en-US" altLang="ko-KR" sz="2800" dirty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en-US" altLang="ko-KR" sz="2800" dirty="0" err="1">
                <a:latin typeface="Symbol" pitchFamily="18" charset="2"/>
                <a:ea typeface="휴먼모음T" pitchFamily="18" charset="-127"/>
              </a:rPr>
              <a:t>asbestoz</a:t>
            </a:r>
            <a:r>
              <a:rPr lang="en-US" altLang="ko-KR" sz="2800" dirty="0">
                <a:latin typeface="Symbol" pitchFamily="18" charset="2"/>
                <a:ea typeface="휴먼모음T" pitchFamily="18" charset="-127"/>
              </a:rPr>
              <a:t>  </a:t>
            </a:r>
            <a:r>
              <a:rPr lang="en-US" altLang="ko-KR" sz="2800" dirty="0">
                <a:ea typeface="휴먼모음T" pitchFamily="18" charset="-127"/>
              </a:rPr>
              <a:t>“</a:t>
            </a:r>
            <a:r>
              <a:rPr lang="en-US" altLang="ko-KR" sz="2800" dirty="0" err="1">
                <a:ea typeface="휴먼모음T" pitchFamily="18" charset="-127"/>
              </a:rPr>
              <a:t>inquenchable</a:t>
            </a:r>
            <a:r>
              <a:rPr lang="en-US" altLang="ko-KR" sz="2800" dirty="0">
                <a:ea typeface="휴먼모음T" pitchFamily="18" charset="-127"/>
              </a:rPr>
              <a:t>” “inextinguishable</a:t>
            </a:r>
            <a:r>
              <a:rPr lang="en-US" altLang="ko-KR" sz="2800" dirty="0" smtClean="0">
                <a:ea typeface="휴먼모음T" pitchFamily="18" charset="-127"/>
              </a:rPr>
              <a:t>”</a:t>
            </a:r>
            <a:endParaRPr lang="en-US" altLang="ko-KR" sz="2800" dirty="0" smtClean="0"/>
          </a:p>
          <a:p>
            <a:pPr marL="914400" lvl="1" indent="-457200"/>
            <a:r>
              <a:rPr lang="en-US" altLang="ko-KR" sz="2800" dirty="0"/>
              <a:t>Fibrous silicate minerals: serpentine &amp; amphiboles</a:t>
            </a:r>
          </a:p>
          <a:p>
            <a:pPr marL="1600200" lvl="2" indent="-457200"/>
            <a:r>
              <a:rPr lang="en-US" altLang="ko-KR" sz="2600" dirty="0"/>
              <a:t>White, brown, blue &amp; others</a:t>
            </a:r>
          </a:p>
          <a:p>
            <a:pPr marL="914400" lvl="1" indent="-457200"/>
            <a:endParaRPr lang="en-US" altLang="ko-KR" sz="2800" b="0" dirty="0" smtClean="0"/>
          </a:p>
          <a:p>
            <a:pPr lvl="1" indent="0">
              <a:buNone/>
            </a:pPr>
            <a:endParaRPr lang="en-US" altLang="ko-KR" sz="2800" b="0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0850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le:Asbestos with muscov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899" y="940549"/>
            <a:ext cx="3037731" cy="35851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45035" y="4540949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tremolite</a:t>
            </a:r>
            <a:endParaRPr lang="ko-KR" altLang="en-US" sz="1000" dirty="0"/>
          </a:p>
        </p:txBody>
      </p:sp>
      <p:pic>
        <p:nvPicPr>
          <p:cNvPr id="6" name="Picture 4" descr="File:Blue asbesto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9251" y="940549"/>
            <a:ext cx="2736304" cy="18403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17243" y="2740749"/>
            <a:ext cx="7601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crocidolite</a:t>
            </a:r>
            <a:endParaRPr lang="ko-KR" altLang="en-US" sz="1000" dirty="0"/>
          </a:p>
        </p:txBody>
      </p:sp>
      <p:pic>
        <p:nvPicPr>
          <p:cNvPr id="8" name="Picture 6" descr="File:Asbestos1USGOV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4379" y="940549"/>
            <a:ext cx="3429000" cy="26193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041779" y="3820869"/>
            <a:ext cx="724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chrysotile</a:t>
            </a:r>
            <a:endParaRPr lang="ko-KR" altLang="en-US" sz="1000" dirty="0"/>
          </a:p>
        </p:txBody>
      </p:sp>
      <p:pic>
        <p:nvPicPr>
          <p:cNvPr id="10" name="Picture 8" descr="File:Asbestos fibre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89251" y="2956773"/>
            <a:ext cx="2612363" cy="197327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97563" y="4180909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Asbestos </a:t>
            </a:r>
            <a:r>
              <a:rPr lang="en-US" altLang="ko-KR" sz="1000" dirty="0" err="1" smtClean="0"/>
              <a:t>fibre</a:t>
            </a:r>
            <a:endParaRPr lang="ko-KR" altLang="en-US" sz="1000" dirty="0"/>
          </a:p>
        </p:txBody>
      </p:sp>
      <p:sp>
        <p:nvSpPr>
          <p:cNvPr id="12" name="직사각형 11"/>
          <p:cNvSpPr/>
          <p:nvPr/>
        </p:nvSpPr>
        <p:spPr>
          <a:xfrm>
            <a:off x="3822553" y="5445224"/>
            <a:ext cx="30524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From http://en.wikipedia.org/wiki/Asbestos</a:t>
            </a:r>
          </a:p>
        </p:txBody>
      </p:sp>
    </p:spTree>
    <p:extLst>
      <p:ext uri="{BB962C8B-B14F-4D97-AF65-F5344CB8AC3E}">
        <p14:creationId xmlns:p14="http://schemas.microsoft.com/office/powerpoint/2010/main" val="279906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16624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dirty="0" smtClean="0"/>
              <a:t>Properties &amp; Use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Properties:</a:t>
            </a:r>
          </a:p>
          <a:p>
            <a:pPr lvl="2"/>
            <a:r>
              <a:rPr lang="en-US" altLang="ko-KR" sz="2400" dirty="0" smtClean="0">
                <a:ea typeface="휴먼모음T" pitchFamily="18" charset="-127"/>
              </a:rPr>
              <a:t>Mineral: insulation (heat, electricity), resistance against fire &amp; chemical reaction, incombustibility</a:t>
            </a:r>
          </a:p>
          <a:p>
            <a:pPr lvl="2"/>
            <a:r>
              <a:rPr lang="en-US" altLang="ko-KR" sz="2400" dirty="0" err="1" smtClean="0">
                <a:ea typeface="휴먼모음T" pitchFamily="18" charset="-127"/>
              </a:rPr>
              <a:t>Fibre</a:t>
            </a:r>
            <a:r>
              <a:rPr lang="en-US" altLang="ko-KR" sz="2400" dirty="0" smtClean="0">
                <a:ea typeface="휴먼모음T" pitchFamily="18" charset="-127"/>
              </a:rPr>
              <a:t>: flexibility, capability of being woven, sound-absorbing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Uses</a:t>
            </a:r>
          </a:p>
          <a:p>
            <a:pPr lvl="2"/>
            <a:r>
              <a:rPr lang="en-US" altLang="ko-KR" sz="2400" dirty="0" smtClean="0">
                <a:ea typeface="휴먼모음T" pitchFamily="18" charset="-127"/>
              </a:rPr>
              <a:t>(See the table on the next page)</a:t>
            </a:r>
          </a:p>
        </p:txBody>
      </p:sp>
    </p:spTree>
    <p:extLst>
      <p:ext uri="{BB962C8B-B14F-4D97-AF65-F5344CB8AC3E}">
        <p14:creationId xmlns:p14="http://schemas.microsoft.com/office/powerpoint/2010/main" val="153967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751853"/>
              </p:ext>
            </p:extLst>
          </p:nvPr>
        </p:nvGraphicFramePr>
        <p:xfrm>
          <a:off x="683568" y="1124744"/>
          <a:ext cx="7992244" cy="403768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111866"/>
                <a:gridCol w="4880378"/>
              </a:tblGrid>
              <a:tr h="4199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Properties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Application examples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solidFill>
                      <a:srgbClr val="92D050"/>
                    </a:solidFill>
                  </a:tcPr>
                </a:tc>
              </a:tr>
              <a:tr h="13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Fire resistance,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flame </a:t>
                      </a:r>
                      <a:r>
                        <a:rPr kumimoji="1" lang="en-US" altLang="ko-KR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retardance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heat insulation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Building materials- interior and outside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Fire-proof materials, e.g. cloths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Seals for heaters and ovens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Heat insulators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  <a:tr h="7429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Electric insulation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Insulators for pipes and electrical devices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Commutators</a:t>
                      </a:r>
                      <a:endParaRPr kumimoji="1" lang="en-US" altLang="ko-K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  <a:tr h="10659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Resistance against chemical reactions (corrosion)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Chemical filters, Paints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Gaskets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Experimental apparatuses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  <a:tr h="4199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Sound absorption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Sound absorbing board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1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1093</TotalTime>
  <Words>838</Words>
  <Application>Microsoft Office PowerPoint</Application>
  <PresentationFormat>화면 슬라이드 쇼(4:3)</PresentationFormat>
  <Paragraphs>174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필수</vt:lpstr>
      <vt:lpstr>2-3. environmental problems caused by minerlas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jyy</cp:lastModifiedBy>
  <cp:revision>53</cp:revision>
  <dcterms:created xsi:type="dcterms:W3CDTF">2013-09-03T00:41:18Z</dcterms:created>
  <dcterms:modified xsi:type="dcterms:W3CDTF">2014-03-24T01:45:46Z</dcterms:modified>
</cp:coreProperties>
</file>